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5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9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82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8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0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5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9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4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7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76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5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FE1CF-0313-4D68-866D-79DA31E3E1DA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AD542-1718-4437-B8B0-F7114105DD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balticoinvestments.com" TargetMode="External"/><Relationship Id="rId2" Type="http://schemas.openxmlformats.org/officeDocument/2006/relationships/hyperlink" Target="mailto:aperturacuenta@balticoinvestments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5" y="257578"/>
            <a:ext cx="7792392" cy="41529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005330" y="4829577"/>
            <a:ext cx="4984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srgbClr val="FF0000"/>
                </a:solidFill>
              </a:rPr>
              <a:t>INVERTI EN WALL </a:t>
            </a:r>
            <a:r>
              <a:rPr lang="es-AR" b="1" dirty="0" smtClean="0">
                <a:solidFill>
                  <a:srgbClr val="FF0000"/>
                </a:solidFill>
              </a:rPr>
              <a:t>STREET DESDE TU PAIS</a:t>
            </a:r>
            <a:endParaRPr lang="es-AR" b="1" dirty="0" smtClean="0">
              <a:solidFill>
                <a:srgbClr val="FF0000"/>
              </a:solidFill>
            </a:endParaRPr>
          </a:p>
          <a:p>
            <a:pPr algn="ctr"/>
            <a:r>
              <a:rPr lang="es-AR" dirty="0" smtClean="0">
                <a:solidFill>
                  <a:srgbClr val="FF0000"/>
                </a:solidFill>
              </a:rPr>
              <a:t>Conoce como comprar acciones y bonos de las empresas mas importantes del mundo</a:t>
            </a:r>
          </a:p>
          <a:p>
            <a:r>
              <a:rPr lang="es-AR" dirty="0" smtClean="0"/>
              <a:t>*el video puede ser en blanco y negro?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07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094704" y="3154814"/>
            <a:ext cx="89508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*</a:t>
            </a:r>
            <a:r>
              <a:rPr lang="es-AR" dirty="0" err="1" smtClean="0"/>
              <a:t>Aca</a:t>
            </a:r>
            <a:r>
              <a:rPr lang="es-AR" dirty="0" smtClean="0"/>
              <a:t> sacaría el mapa y dejaría:</a:t>
            </a:r>
          </a:p>
          <a:p>
            <a:pPr algn="ctr"/>
            <a:r>
              <a:rPr lang="es-AR" dirty="0" smtClean="0">
                <a:solidFill>
                  <a:srgbClr val="FF0000"/>
                </a:solidFill>
              </a:rPr>
              <a:t>BALTICO INVESTMENTS</a:t>
            </a:r>
          </a:p>
          <a:p>
            <a:r>
              <a:rPr lang="es-AR" dirty="0" err="1" smtClean="0">
                <a:solidFill>
                  <a:srgbClr val="FF0000"/>
                </a:solidFill>
              </a:rPr>
              <a:t>Inverti</a:t>
            </a:r>
            <a:r>
              <a:rPr lang="es-AR" dirty="0" smtClean="0">
                <a:solidFill>
                  <a:srgbClr val="FF0000"/>
                </a:solidFill>
              </a:rPr>
              <a:t> en Wall Street de manera gratuita bajo un esquema </a:t>
            </a:r>
            <a:r>
              <a:rPr lang="es-AR" dirty="0" err="1" smtClean="0">
                <a:solidFill>
                  <a:srgbClr val="FF0000"/>
                </a:solidFill>
              </a:rPr>
              <a:t>win-win</a:t>
            </a:r>
            <a:r>
              <a:rPr lang="es-AR" dirty="0" smtClean="0">
                <a:solidFill>
                  <a:srgbClr val="FF0000"/>
                </a:solidFill>
              </a:rPr>
              <a:t>: solo ganamos dinero si </a:t>
            </a:r>
            <a:r>
              <a:rPr lang="es-AR" dirty="0" smtClean="0">
                <a:solidFill>
                  <a:srgbClr val="FF0000"/>
                </a:solidFill>
              </a:rPr>
              <a:t>ganas</a:t>
            </a:r>
            <a:r>
              <a:rPr lang="es-AR" dirty="0" smtClean="0">
                <a:solidFill>
                  <a:srgbClr val="FF0000"/>
                </a:solidFill>
              </a:rPr>
              <a:t>. De esta nuestros intereses quedan 100% alineados con los tuyos.</a:t>
            </a:r>
          </a:p>
          <a:p>
            <a:endParaRPr lang="es-AR" dirty="0">
              <a:solidFill>
                <a:srgbClr val="FF0000"/>
              </a:solidFill>
            </a:endParaRPr>
          </a:p>
          <a:p>
            <a:r>
              <a:rPr lang="es-AR" dirty="0" smtClean="0">
                <a:solidFill>
                  <a:srgbClr val="FF0000"/>
                </a:solidFill>
              </a:rPr>
              <a:t>Administramos tus inversiones activamente con el foco en generar ganancias. Cuidamos tu capital como ningún otro administrador de fondos, porque somos los únicos que </a:t>
            </a:r>
            <a:r>
              <a:rPr lang="es-AR" dirty="0" smtClean="0">
                <a:solidFill>
                  <a:srgbClr val="FF0000"/>
                </a:solidFill>
              </a:rPr>
              <a:t>compartimos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smtClean="0">
                <a:solidFill>
                  <a:srgbClr val="FF0000"/>
                </a:solidFill>
              </a:rPr>
              <a:t>tus mismos intereses.</a:t>
            </a:r>
          </a:p>
          <a:p>
            <a:endParaRPr lang="es-AR" dirty="0">
              <a:solidFill>
                <a:srgbClr val="FF0000"/>
              </a:solidFill>
            </a:endParaRPr>
          </a:p>
          <a:p>
            <a:r>
              <a:rPr lang="es-AR" dirty="0" err="1" smtClean="0">
                <a:solidFill>
                  <a:srgbClr val="FF0000"/>
                </a:solidFill>
              </a:rPr>
              <a:t>Baltico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Investments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Ltd</a:t>
            </a:r>
            <a:r>
              <a:rPr lang="es-AR" dirty="0" smtClean="0">
                <a:solidFill>
                  <a:srgbClr val="FF0000"/>
                </a:solidFill>
              </a:rPr>
              <a:t> no cobra gastos fijos, ni de apertura de cuenta ni de </a:t>
            </a:r>
            <a:r>
              <a:rPr lang="es-AR" dirty="0" err="1" smtClean="0">
                <a:solidFill>
                  <a:srgbClr val="FF0000"/>
                </a:solidFill>
              </a:rPr>
              <a:t>manteimiento</a:t>
            </a:r>
            <a:r>
              <a:rPr lang="es-AR" dirty="0" smtClean="0">
                <a:solidFill>
                  <a:srgbClr val="FF0000"/>
                </a:solidFill>
              </a:rPr>
              <a:t>. Solo cobraremos una comisión si </a:t>
            </a:r>
            <a:r>
              <a:rPr lang="es-AR" dirty="0" err="1" smtClean="0">
                <a:solidFill>
                  <a:srgbClr val="FF0000"/>
                </a:solidFill>
              </a:rPr>
              <a:t>tenes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smtClean="0">
                <a:solidFill>
                  <a:srgbClr val="FF0000"/>
                </a:solidFill>
              </a:rPr>
              <a:t>ganancias.</a:t>
            </a:r>
          </a:p>
          <a:p>
            <a:endParaRPr lang="es-AR" dirty="0"/>
          </a:p>
          <a:p>
            <a:r>
              <a:rPr lang="es-AR" dirty="0" smtClean="0"/>
              <a:t>*</a:t>
            </a:r>
            <a:r>
              <a:rPr lang="es-AR" dirty="0" err="1" smtClean="0"/>
              <a:t>Pondria</a:t>
            </a:r>
            <a:r>
              <a:rPr lang="es-AR" dirty="0" smtClean="0"/>
              <a:t> una imagen que refleje el esquema </a:t>
            </a:r>
            <a:r>
              <a:rPr lang="es-AR" dirty="0" err="1" smtClean="0"/>
              <a:t>win</a:t>
            </a:r>
            <a:r>
              <a:rPr lang="es-AR" dirty="0" smtClean="0"/>
              <a:t> </a:t>
            </a:r>
            <a:r>
              <a:rPr lang="es-AR" dirty="0" err="1" smtClean="0"/>
              <a:t>win</a:t>
            </a:r>
            <a:r>
              <a:rPr lang="es-AR" dirty="0" smtClean="0"/>
              <a:t> y las inversiones </a:t>
            </a:r>
            <a:r>
              <a:rPr lang="es-AR" dirty="0" smtClean="0"/>
              <a:t>tipo 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5689" r="3344"/>
          <a:stretch/>
        </p:blipFill>
        <p:spPr>
          <a:xfrm>
            <a:off x="2467580" y="386366"/>
            <a:ext cx="5955203" cy="276844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2439" y="5968410"/>
            <a:ext cx="2075711" cy="88959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2439" y="4354669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50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056068" y="2608764"/>
            <a:ext cx="8950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*</a:t>
            </a:r>
            <a:r>
              <a:rPr lang="es-AR" dirty="0" err="1" smtClean="0"/>
              <a:t>Aca</a:t>
            </a:r>
            <a:r>
              <a:rPr lang="es-AR" dirty="0" smtClean="0"/>
              <a:t> dejamos el banner de arriba que quedo bárbaro y agregamos texto usando este formato:</a:t>
            </a:r>
          </a:p>
          <a:p>
            <a:pPr algn="ctr"/>
            <a:endParaRPr lang="es-AR" dirty="0" smtClean="0">
              <a:solidFill>
                <a:srgbClr val="FF0000"/>
              </a:solidFill>
            </a:endParaRPr>
          </a:p>
          <a:p>
            <a:pPr algn="ctr"/>
            <a:endParaRPr lang="es-AR" dirty="0">
              <a:solidFill>
                <a:srgbClr val="FF0000"/>
              </a:solidFill>
            </a:endParaRPr>
          </a:p>
          <a:p>
            <a:pPr algn="ctr"/>
            <a:r>
              <a:rPr lang="es-AR" dirty="0" smtClean="0"/>
              <a:t>En vez de “Destacadas” ira el titulo</a:t>
            </a:r>
            <a:r>
              <a:rPr lang="es-AR" dirty="0" smtClean="0">
                <a:solidFill>
                  <a:srgbClr val="FF0000"/>
                </a:solidFill>
              </a:rPr>
              <a:t> “NUESTRA ESTRATEGIA DE INVERSION”</a:t>
            </a:r>
          </a:p>
          <a:p>
            <a:r>
              <a:rPr lang="en" dirty="0">
                <a:solidFill>
                  <a:srgbClr val="FF0000"/>
                </a:solidFill>
              </a:rPr>
              <a:t>I</a:t>
            </a:r>
            <a:r>
              <a:rPr lang="en" dirty="0" smtClean="0">
                <a:solidFill>
                  <a:srgbClr val="FF0000"/>
                </a:solidFill>
              </a:rPr>
              <a:t>nvertimos en acciones y bonos de las compañías más grandes del mundo así como en industrias y sectores con altos retornos</a:t>
            </a:r>
            <a:r>
              <a:rPr lang="es-AR" dirty="0">
                <a:solidFill>
                  <a:srgbClr val="FF0000"/>
                </a:solidFill>
              </a:rPr>
              <a:t> </a:t>
            </a:r>
            <a:r>
              <a:rPr lang="es-AR" dirty="0" smtClean="0">
                <a:solidFill>
                  <a:srgbClr val="FF0000"/>
                </a:solidFill>
              </a:rPr>
              <a:t>en dólares.</a:t>
            </a:r>
          </a:p>
          <a:p>
            <a:r>
              <a:rPr lang="es-AR" dirty="0" smtClean="0">
                <a:solidFill>
                  <a:srgbClr val="FF0000"/>
                </a:solidFill>
              </a:rPr>
              <a:t>Conseguimos buenos resultados en nuestras inversiones gracias al uso</a:t>
            </a:r>
            <a:r>
              <a:rPr lang="es-AR" dirty="0">
                <a:solidFill>
                  <a:srgbClr val="FF0000"/>
                </a:solidFill>
              </a:rPr>
              <a:t> </a:t>
            </a:r>
            <a:r>
              <a:rPr lang="es-AR" dirty="0" smtClean="0">
                <a:solidFill>
                  <a:srgbClr val="FF0000"/>
                </a:solidFill>
              </a:rPr>
              <a:t>de herramientas tecnológicas de ultima generación como la inteligencia artificial. </a:t>
            </a:r>
            <a:r>
              <a:rPr lang="es-AR" dirty="0">
                <a:solidFill>
                  <a:srgbClr val="FF0000"/>
                </a:solidFill>
              </a:rPr>
              <a:t>.  A través de algoritmos de machine </a:t>
            </a:r>
            <a:r>
              <a:rPr lang="es-AR" dirty="0" err="1">
                <a:solidFill>
                  <a:srgbClr val="FF0000"/>
                </a:solidFill>
              </a:rPr>
              <a:t>learning</a:t>
            </a:r>
            <a:r>
              <a:rPr lang="es-AR" dirty="0">
                <a:solidFill>
                  <a:srgbClr val="FF0000"/>
                </a:solidFill>
              </a:rPr>
              <a:t> analizamos los mercados de manera mas rápida y eficiente, obteniendo ventajas a la hora de posicionar nuestras inversiones.</a:t>
            </a:r>
          </a:p>
          <a:p>
            <a:endParaRPr lang="es-AR" dirty="0">
              <a:solidFill>
                <a:srgbClr val="FF0000"/>
              </a:solidFill>
            </a:endParaRPr>
          </a:p>
          <a:p>
            <a:r>
              <a:rPr lang="es-AR" dirty="0" smtClean="0"/>
              <a:t>*sacaría los cuadrados de “ultimas recomendaciones”, “</a:t>
            </a:r>
            <a:r>
              <a:rPr lang="es-AR" dirty="0" err="1" smtClean="0"/>
              <a:t>Tecnologicas</a:t>
            </a:r>
            <a:r>
              <a:rPr lang="es-AR" dirty="0" smtClean="0"/>
              <a:t> mas recomendadas” y “</a:t>
            </a:r>
            <a:r>
              <a:rPr lang="es-AR" dirty="0" err="1" smtClean="0"/>
              <a:t>cripto</a:t>
            </a:r>
            <a:r>
              <a:rPr lang="es-AR" dirty="0" smtClean="0"/>
              <a:t> </a:t>
            </a:r>
            <a:r>
              <a:rPr lang="es-AR" dirty="0" err="1" smtClean="0"/>
              <a:t>funds</a:t>
            </a:r>
            <a:r>
              <a:rPr lang="es-AR" dirty="0" smtClean="0"/>
              <a:t>” y pondría alguna imagen de inteligencia artificial aplicada a las inversiones tipo</a:t>
            </a:r>
            <a:br>
              <a:rPr lang="es-AR" dirty="0" smtClean="0"/>
            </a:br>
            <a:endParaRPr lang="es-AR" dirty="0" smtClean="0">
              <a:solidFill>
                <a:srgbClr val="FF0000"/>
              </a:solidFill>
            </a:endParaRPr>
          </a:p>
          <a:p>
            <a:endParaRPr lang="es-AR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9685" r="4221"/>
          <a:stretch/>
        </p:blipFill>
        <p:spPr>
          <a:xfrm>
            <a:off x="3569997" y="82847"/>
            <a:ext cx="4389147" cy="2205725"/>
          </a:xfrm>
          <a:prstGeom prst="rect">
            <a:avLst/>
          </a:prstGeom>
        </p:spPr>
      </p:pic>
      <p:pic>
        <p:nvPicPr>
          <p:cNvPr id="2050" name="Picture 2" descr="Resultado de imagen para artificial intelligence asset manag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250" y="5684778"/>
            <a:ext cx="1648496" cy="92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artificial intelligence in asset managemen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4" r="22828"/>
          <a:stretch/>
        </p:blipFill>
        <p:spPr bwMode="auto">
          <a:xfrm>
            <a:off x="10483403" y="3956135"/>
            <a:ext cx="1558343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32125" y="2432635"/>
            <a:ext cx="1709621" cy="113767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6"/>
          <a:srcRect l="32696" t="11765" r="36166" b="76116"/>
          <a:stretch/>
        </p:blipFill>
        <p:spPr>
          <a:xfrm>
            <a:off x="4372377" y="2893454"/>
            <a:ext cx="2318197" cy="48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79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35002"/>
          <a:stretch/>
        </p:blipFill>
        <p:spPr>
          <a:xfrm>
            <a:off x="1210613" y="267319"/>
            <a:ext cx="10270499" cy="355770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493950" y="4103383"/>
            <a:ext cx="8950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*Borramos esto</a:t>
            </a:r>
            <a:endParaRPr lang="es-AR" dirty="0" smtClean="0">
              <a:solidFill>
                <a:srgbClr val="FF0000"/>
              </a:solidFill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3032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9269" r="4058" b="64496"/>
          <a:stretch/>
        </p:blipFill>
        <p:spPr>
          <a:xfrm>
            <a:off x="2525534" y="9827"/>
            <a:ext cx="7003557" cy="102061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0" y="1096175"/>
            <a:ext cx="12192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400" dirty="0" smtClean="0"/>
              <a:t>Cambiaria el titulo </a:t>
            </a:r>
            <a:r>
              <a:rPr lang="es-AR" sz="1400" dirty="0" smtClean="0"/>
              <a:t>a </a:t>
            </a:r>
            <a:r>
              <a:rPr lang="es-AR" sz="1400" dirty="0" smtClean="0">
                <a:solidFill>
                  <a:srgbClr val="FF0000"/>
                </a:solidFill>
              </a:rPr>
              <a:t>“Armamos el Portfolio a </a:t>
            </a:r>
            <a:r>
              <a:rPr lang="es-AR" sz="1400" dirty="0">
                <a:solidFill>
                  <a:srgbClr val="FF0000"/>
                </a:solidFill>
              </a:rPr>
              <a:t>T</a:t>
            </a:r>
            <a:r>
              <a:rPr lang="es-AR" sz="1400" dirty="0" smtClean="0">
                <a:solidFill>
                  <a:srgbClr val="FF0000"/>
                </a:solidFill>
              </a:rPr>
              <a:t>u Medida”</a:t>
            </a:r>
          </a:p>
          <a:p>
            <a:pPr algn="ctr"/>
            <a:r>
              <a:rPr lang="es-AR" sz="1400" dirty="0" smtClean="0">
                <a:solidFill>
                  <a:srgbClr val="FF0000"/>
                </a:solidFill>
              </a:rPr>
              <a:t>En base a los tus objetivos financieros armamos un </a:t>
            </a:r>
            <a:r>
              <a:rPr lang="es-AR" sz="1400" dirty="0" err="1" smtClean="0">
                <a:solidFill>
                  <a:srgbClr val="FF0000"/>
                </a:solidFill>
              </a:rPr>
              <a:t>portoflio</a:t>
            </a:r>
            <a:r>
              <a:rPr lang="es-AR" sz="1400" dirty="0" smtClean="0">
                <a:solidFill>
                  <a:srgbClr val="FF0000"/>
                </a:solidFill>
              </a:rPr>
              <a:t> a tu medida con los instrumentos financieros que se adapten a tus necesidades. </a:t>
            </a:r>
            <a:r>
              <a:rPr lang="es-AR" sz="1400" dirty="0" err="1" smtClean="0">
                <a:solidFill>
                  <a:srgbClr val="FF0000"/>
                </a:solidFill>
              </a:rPr>
              <a:t>Podras</a:t>
            </a:r>
            <a:r>
              <a:rPr lang="es-AR" sz="1400" dirty="0" smtClean="0">
                <a:solidFill>
                  <a:srgbClr val="FF0000"/>
                </a:solidFill>
              </a:rPr>
              <a:t> invertir en acciones o bonos de las compañías mas grandes del mundo </a:t>
            </a:r>
            <a:r>
              <a:rPr lang="es-AR" sz="1400" dirty="0" err="1" smtClean="0">
                <a:solidFill>
                  <a:srgbClr val="FF0000"/>
                </a:solidFill>
              </a:rPr>
              <a:t>asi</a:t>
            </a:r>
            <a:r>
              <a:rPr lang="es-AR" sz="1400" dirty="0" smtClean="0">
                <a:solidFill>
                  <a:srgbClr val="FF0000"/>
                </a:solidFill>
              </a:rPr>
              <a:t> como en </a:t>
            </a:r>
            <a:r>
              <a:rPr lang="es-AR" sz="1400" dirty="0" err="1" smtClean="0">
                <a:solidFill>
                  <a:srgbClr val="FF0000"/>
                </a:solidFill>
              </a:rPr>
              <a:t>ETFs</a:t>
            </a:r>
            <a:r>
              <a:rPr lang="es-AR" sz="1400" dirty="0" smtClean="0">
                <a:solidFill>
                  <a:srgbClr val="FF0000"/>
                </a:solidFill>
              </a:rPr>
              <a:t> (Exchange </a:t>
            </a:r>
            <a:r>
              <a:rPr lang="es-AR" sz="1400" dirty="0" err="1" smtClean="0">
                <a:solidFill>
                  <a:srgbClr val="FF0000"/>
                </a:solidFill>
              </a:rPr>
              <a:t>Traded</a:t>
            </a:r>
            <a:r>
              <a:rPr lang="es-AR" sz="1400" dirty="0" smtClean="0">
                <a:solidFill>
                  <a:srgbClr val="FF0000"/>
                </a:solidFill>
              </a:rPr>
              <a:t> </a:t>
            </a:r>
            <a:r>
              <a:rPr lang="es-AR" sz="1400" dirty="0" err="1" smtClean="0">
                <a:solidFill>
                  <a:srgbClr val="FF0000"/>
                </a:solidFill>
              </a:rPr>
              <a:t>Funds</a:t>
            </a:r>
            <a:r>
              <a:rPr lang="es-AR" sz="1400" dirty="0" smtClean="0">
                <a:solidFill>
                  <a:srgbClr val="FF0000"/>
                </a:solidFill>
              </a:rPr>
              <a:t>) logrando exposición a industrias especificas con alto crecimiento.</a:t>
            </a:r>
          </a:p>
          <a:p>
            <a:pPr algn="ctr"/>
            <a:endParaRPr lang="es-AR" sz="1400" dirty="0"/>
          </a:p>
          <a:p>
            <a:pPr algn="ctr"/>
            <a:r>
              <a:rPr lang="es-AR" sz="1400" dirty="0" smtClean="0">
                <a:solidFill>
                  <a:srgbClr val="FF0000"/>
                </a:solidFill>
              </a:rPr>
              <a:t> “</a:t>
            </a:r>
            <a:r>
              <a:rPr lang="es-AR" sz="1400" dirty="0">
                <a:solidFill>
                  <a:srgbClr val="FF0000"/>
                </a:solidFill>
              </a:rPr>
              <a:t>T</a:t>
            </a:r>
            <a:r>
              <a:rPr lang="es-AR" sz="1400" dirty="0" smtClean="0">
                <a:solidFill>
                  <a:srgbClr val="FF0000"/>
                </a:solidFill>
              </a:rPr>
              <a:t>op 5 acciones </a:t>
            </a:r>
            <a:r>
              <a:rPr lang="es-AR" sz="1400" dirty="0" smtClean="0">
                <a:solidFill>
                  <a:srgbClr val="FF0000"/>
                </a:solidFill>
              </a:rPr>
              <a:t>en </a:t>
            </a:r>
            <a:r>
              <a:rPr lang="es-AR" sz="1400" dirty="0" err="1">
                <a:solidFill>
                  <a:srgbClr val="FF0000"/>
                </a:solidFill>
              </a:rPr>
              <a:t>P</a:t>
            </a:r>
            <a:r>
              <a:rPr lang="es-AR" sz="1400" dirty="0" err="1" smtClean="0">
                <a:solidFill>
                  <a:srgbClr val="FF0000"/>
                </a:solidFill>
              </a:rPr>
              <a:t>ortolfio</a:t>
            </a:r>
            <a:r>
              <a:rPr lang="es-AR" sz="1400" dirty="0" smtClean="0">
                <a:solidFill>
                  <a:srgbClr val="FF0000"/>
                </a:solidFill>
              </a:rPr>
              <a:t>”</a:t>
            </a:r>
            <a:r>
              <a:rPr lang="es-AR" sz="1400" dirty="0" smtClean="0"/>
              <a:t> y pondría tipo carrusel una al lado de la otra de esta manera pero sin movimiento, estáticas y la idea seria que yo pueda ir modificándolo de vez en </a:t>
            </a:r>
            <a:r>
              <a:rPr lang="es-AR" sz="1400" dirty="0" smtClean="0"/>
              <a:t>cuando o sino como están en la pagina que van apareciendo una después de la otra</a:t>
            </a:r>
            <a:endParaRPr lang="es-AR" sz="1400" dirty="0" smtClean="0"/>
          </a:p>
          <a:p>
            <a:pPr algn="ctr"/>
            <a:r>
              <a:rPr lang="es-AR" sz="1400" dirty="0" smtClean="0"/>
              <a:t/>
            </a:r>
            <a:br>
              <a:rPr lang="es-AR" sz="1400" dirty="0" smtClean="0"/>
            </a:br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 smtClean="0"/>
          </a:p>
          <a:p>
            <a:endParaRPr lang="es-AR" sz="1400" dirty="0"/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r>
              <a:rPr lang="es-AR" sz="1400" dirty="0" smtClean="0">
                <a:solidFill>
                  <a:srgbClr val="FF0000"/>
                </a:solidFill>
              </a:rPr>
              <a:t>“</a:t>
            </a:r>
            <a:r>
              <a:rPr lang="es-AR" sz="1400" dirty="0">
                <a:solidFill>
                  <a:srgbClr val="FF0000"/>
                </a:solidFill>
              </a:rPr>
              <a:t>Top 5 </a:t>
            </a:r>
            <a:r>
              <a:rPr lang="es-AR" sz="1400" dirty="0" smtClean="0">
                <a:solidFill>
                  <a:srgbClr val="FF0000"/>
                </a:solidFill>
              </a:rPr>
              <a:t>Bonos </a:t>
            </a:r>
            <a:r>
              <a:rPr lang="es-AR" sz="1400" dirty="0">
                <a:solidFill>
                  <a:srgbClr val="FF0000"/>
                </a:solidFill>
              </a:rPr>
              <a:t>en </a:t>
            </a:r>
            <a:r>
              <a:rPr lang="es-AR" sz="1400" dirty="0" err="1" smtClean="0">
                <a:solidFill>
                  <a:srgbClr val="FF0000"/>
                </a:solidFill>
              </a:rPr>
              <a:t>Portolfio</a:t>
            </a:r>
            <a:r>
              <a:rPr lang="es-AR" sz="1400" dirty="0" smtClean="0">
                <a:solidFill>
                  <a:srgbClr val="FF0000"/>
                </a:solidFill>
              </a:rPr>
              <a:t>”</a:t>
            </a: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r>
              <a:rPr lang="es-AR" sz="1400" dirty="0">
                <a:solidFill>
                  <a:srgbClr val="FF0000"/>
                </a:solidFill>
              </a:rPr>
              <a:t>“Top </a:t>
            </a:r>
            <a:r>
              <a:rPr lang="es-AR" sz="1400" dirty="0" smtClean="0">
                <a:solidFill>
                  <a:srgbClr val="FF0000"/>
                </a:solidFill>
              </a:rPr>
              <a:t>3 Inversiones en Industrias (</a:t>
            </a:r>
            <a:r>
              <a:rPr lang="es-AR" sz="1400" dirty="0" err="1" smtClean="0">
                <a:solidFill>
                  <a:srgbClr val="FF0000"/>
                </a:solidFill>
              </a:rPr>
              <a:t>ETFs</a:t>
            </a:r>
            <a:r>
              <a:rPr lang="es-AR" sz="1400" dirty="0" smtClean="0">
                <a:solidFill>
                  <a:srgbClr val="FF0000"/>
                </a:solidFill>
              </a:rPr>
              <a:t>)”</a:t>
            </a:r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>
              <a:solidFill>
                <a:srgbClr val="FF0000"/>
              </a:solidFill>
            </a:endParaRPr>
          </a:p>
          <a:p>
            <a:endParaRPr lang="es-AR" sz="1400" dirty="0" smtClean="0">
              <a:solidFill>
                <a:srgbClr val="FF0000"/>
              </a:solidFill>
            </a:endParaRPr>
          </a:p>
          <a:p>
            <a:endParaRPr lang="es-AR" sz="1400" dirty="0"/>
          </a:p>
        </p:txBody>
      </p:sp>
      <p:sp>
        <p:nvSpPr>
          <p:cNvPr id="6" name="Shape 54"/>
          <p:cNvSpPr/>
          <p:nvPr/>
        </p:nvSpPr>
        <p:spPr>
          <a:xfrm>
            <a:off x="6908613" y="2760198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55"/>
          <p:cNvSpPr/>
          <p:nvPr/>
        </p:nvSpPr>
        <p:spPr>
          <a:xfrm>
            <a:off x="5353657" y="2760198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Shape 56"/>
          <p:cNvSpPr/>
          <p:nvPr/>
        </p:nvSpPr>
        <p:spPr>
          <a:xfrm>
            <a:off x="3798700" y="2760198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Shape 57"/>
          <p:cNvSpPr/>
          <p:nvPr/>
        </p:nvSpPr>
        <p:spPr>
          <a:xfrm>
            <a:off x="2262794" y="2760198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58"/>
          <p:cNvSpPr/>
          <p:nvPr/>
        </p:nvSpPr>
        <p:spPr>
          <a:xfrm>
            <a:off x="8463569" y="2760198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6456" y="2806579"/>
            <a:ext cx="1279525" cy="46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64"/>
          <p:cNvPicPr preferRelativeResize="0"/>
          <p:nvPr/>
        </p:nvPicPr>
        <p:blipFill rotWithShape="1">
          <a:blip r:embed="rId4">
            <a:alphaModFix/>
          </a:blip>
          <a:srcRect t="31158" b="29354"/>
          <a:stretch/>
        </p:blipFill>
        <p:spPr>
          <a:xfrm>
            <a:off x="5525670" y="2778611"/>
            <a:ext cx="1187823" cy="46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65"/>
          <p:cNvPicPr preferRelativeResize="0"/>
          <p:nvPr/>
        </p:nvPicPr>
        <p:blipFill rotWithShape="1">
          <a:blip r:embed="rId5">
            <a:alphaModFix/>
          </a:blip>
          <a:srcRect t="65636"/>
          <a:stretch/>
        </p:blipFill>
        <p:spPr>
          <a:xfrm>
            <a:off x="8522819" y="2901223"/>
            <a:ext cx="1352300" cy="20291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66"/>
          <p:cNvSpPr txBox="1"/>
          <p:nvPr/>
        </p:nvSpPr>
        <p:spPr>
          <a:xfrm>
            <a:off x="8493994" y="3166085"/>
            <a:ext cx="14667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Retorno Anual:</a:t>
            </a:r>
            <a:r>
              <a:rPr lang="en" sz="1000" i="1" dirty="0"/>
              <a:t>+73%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e-Commerce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Region:</a:t>
            </a:r>
            <a:r>
              <a:rPr lang="en" sz="1000" i="1" dirty="0"/>
              <a:t> Asia 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16" name="Shape 67"/>
          <p:cNvSpPr txBox="1"/>
          <p:nvPr/>
        </p:nvSpPr>
        <p:spPr>
          <a:xfrm>
            <a:off x="6908619" y="3185135"/>
            <a:ext cx="15036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Retorno Anual:</a:t>
            </a:r>
            <a:r>
              <a:rPr lang="en" sz="1000" i="1" dirty="0"/>
              <a:t>+477%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Biotecnología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Region:</a:t>
            </a:r>
            <a:r>
              <a:rPr lang="en" sz="1000" i="1" dirty="0"/>
              <a:t> </a:t>
            </a:r>
            <a:r>
              <a:rPr lang="en" sz="1000" i="1" dirty="0" smtClean="0"/>
              <a:t>EE.UU.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pic>
        <p:nvPicPr>
          <p:cNvPr id="17" name="Shape 68"/>
          <p:cNvPicPr preferRelativeResize="0"/>
          <p:nvPr/>
        </p:nvPicPr>
        <p:blipFill rotWithShape="1">
          <a:blip r:embed="rId6">
            <a:alphaModFix/>
          </a:blip>
          <a:srcRect t="23920" b="24747"/>
          <a:stretch/>
        </p:blipFill>
        <p:spPr>
          <a:xfrm>
            <a:off x="6944917" y="2876900"/>
            <a:ext cx="1279550" cy="32840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69"/>
          <p:cNvSpPr txBox="1"/>
          <p:nvPr/>
        </p:nvSpPr>
        <p:spPr>
          <a:xfrm>
            <a:off x="5331243" y="3185135"/>
            <a:ext cx="16182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Retorno Anual:</a:t>
            </a:r>
            <a:r>
              <a:rPr lang="en" sz="1000" i="1" dirty="0"/>
              <a:t>+95%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Semiconductor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Region:</a:t>
            </a:r>
            <a:r>
              <a:rPr lang="en" sz="1000" i="1" dirty="0"/>
              <a:t> </a:t>
            </a:r>
            <a:r>
              <a:rPr lang="en" sz="1000" i="1" dirty="0" smtClean="0"/>
              <a:t>EE.UU.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19" name="Shape 70"/>
          <p:cNvSpPr txBox="1"/>
          <p:nvPr/>
        </p:nvSpPr>
        <p:spPr>
          <a:xfrm>
            <a:off x="3767744" y="3185135"/>
            <a:ext cx="16530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Retorno Anual:</a:t>
            </a:r>
            <a:r>
              <a:rPr lang="en" sz="1000" i="1" dirty="0"/>
              <a:t>+114%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Entretenimiento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Region:</a:t>
            </a:r>
            <a:r>
              <a:rPr lang="en" sz="1000" i="1" dirty="0"/>
              <a:t> </a:t>
            </a:r>
            <a:r>
              <a:rPr lang="en" sz="1000" i="1" dirty="0" smtClean="0"/>
              <a:t>EE.UU.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20" name="Shape 71"/>
          <p:cNvSpPr txBox="1"/>
          <p:nvPr/>
        </p:nvSpPr>
        <p:spPr>
          <a:xfrm>
            <a:off x="2231344" y="3185135"/>
            <a:ext cx="14667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Retorno Anual:</a:t>
            </a:r>
            <a:r>
              <a:rPr lang="en" sz="1000" i="1" dirty="0"/>
              <a:t>+76%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e-Commerce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Region:</a:t>
            </a:r>
            <a:r>
              <a:rPr lang="en" sz="1000" i="1" dirty="0"/>
              <a:t> </a:t>
            </a:r>
            <a:r>
              <a:rPr lang="en" sz="1000" i="1" dirty="0" smtClean="0"/>
              <a:t>EE.UU.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pic>
        <p:nvPicPr>
          <p:cNvPr id="21" name="Shape 72"/>
          <p:cNvPicPr preferRelativeResize="0"/>
          <p:nvPr/>
        </p:nvPicPr>
        <p:blipFill rotWithShape="1">
          <a:blip r:embed="rId7">
            <a:alphaModFix/>
          </a:blip>
          <a:srcRect t="26029" b="32836"/>
          <a:stretch/>
        </p:blipFill>
        <p:spPr>
          <a:xfrm>
            <a:off x="3957129" y="2848929"/>
            <a:ext cx="1149865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hape 74"/>
          <p:cNvSpPr txBox="1"/>
          <p:nvPr/>
        </p:nvSpPr>
        <p:spPr>
          <a:xfrm>
            <a:off x="1957589" y="3898285"/>
            <a:ext cx="8139448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1000" i="1" dirty="0" smtClean="0"/>
              <a:t>*</a:t>
            </a:r>
            <a:r>
              <a:rPr lang="es-AR" sz="1000" i="1" dirty="0" smtClean="0"/>
              <a:t>Rendimiento Anual en USD al 1/3/2018. </a:t>
            </a:r>
            <a:r>
              <a:rPr lang="es-AR" sz="1000" i="1" dirty="0" err="1" smtClean="0"/>
              <a:t>Informacion</a:t>
            </a:r>
            <a:r>
              <a:rPr lang="es-AR" sz="1000" i="1" dirty="0" smtClean="0"/>
              <a:t> con finalidad meramente indicativa. El rendimiento pasado no es </a:t>
            </a:r>
            <a:r>
              <a:rPr lang="es-AR" sz="1000" i="1" dirty="0" err="1" smtClean="0"/>
              <a:t>garantia</a:t>
            </a:r>
            <a:r>
              <a:rPr lang="es-AR" sz="1000" i="1" dirty="0" smtClean="0"/>
              <a:t> de resultados futuros. </a:t>
            </a:r>
            <a:r>
              <a:rPr lang="en" sz="1000" i="1" dirty="0" smtClean="0"/>
              <a:t> </a:t>
            </a:r>
            <a:endParaRPr sz="1000" i="1" dirty="0"/>
          </a:p>
        </p:txBody>
      </p:sp>
      <p:sp>
        <p:nvSpPr>
          <p:cNvPr id="34" name="Shape 54"/>
          <p:cNvSpPr/>
          <p:nvPr/>
        </p:nvSpPr>
        <p:spPr>
          <a:xfrm>
            <a:off x="6893587" y="4213367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Shape 55"/>
          <p:cNvSpPr/>
          <p:nvPr/>
        </p:nvSpPr>
        <p:spPr>
          <a:xfrm>
            <a:off x="5338631" y="4213367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Shape 56"/>
          <p:cNvSpPr/>
          <p:nvPr/>
        </p:nvSpPr>
        <p:spPr>
          <a:xfrm>
            <a:off x="3783674" y="4213367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57"/>
          <p:cNvSpPr/>
          <p:nvPr/>
        </p:nvSpPr>
        <p:spPr>
          <a:xfrm>
            <a:off x="2247768" y="4213367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Shape 58"/>
          <p:cNvSpPr/>
          <p:nvPr/>
        </p:nvSpPr>
        <p:spPr>
          <a:xfrm>
            <a:off x="8448543" y="4213367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Shape 66"/>
          <p:cNvSpPr txBox="1"/>
          <p:nvPr/>
        </p:nvSpPr>
        <p:spPr>
          <a:xfrm>
            <a:off x="8478968" y="4619254"/>
            <a:ext cx="14667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Interes</a:t>
            </a:r>
            <a:r>
              <a:rPr lang="en" sz="1000" b="1" i="1" dirty="0" smtClean="0"/>
              <a:t>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</a:t>
            </a:r>
            <a:r>
              <a:rPr lang="en" sz="1000" i="1" dirty="0" smtClean="0"/>
              <a:t>6.8</a:t>
            </a:r>
            <a:r>
              <a:rPr lang="en" sz="1000" i="1" dirty="0" smtClean="0"/>
              <a:t>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</a:t>
            </a:r>
            <a:r>
              <a:rPr lang="en" sz="1000" i="1" dirty="0" smtClean="0"/>
              <a:t>Banca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Pais</a:t>
            </a:r>
            <a:r>
              <a:rPr lang="en" sz="1000" b="1" i="1" dirty="0" smtClean="0"/>
              <a:t>:</a:t>
            </a:r>
            <a:r>
              <a:rPr lang="en" sz="1000" i="1" dirty="0" smtClean="0"/>
              <a:t> Holanda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43" name="Shape 67"/>
          <p:cNvSpPr txBox="1"/>
          <p:nvPr/>
        </p:nvSpPr>
        <p:spPr>
          <a:xfrm>
            <a:off x="6893593" y="4638304"/>
            <a:ext cx="15036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Interes</a:t>
            </a:r>
            <a:r>
              <a:rPr lang="en" sz="1000" b="1" i="1" dirty="0" smtClean="0"/>
              <a:t>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</a:t>
            </a:r>
            <a:r>
              <a:rPr lang="en" sz="1000" i="1" dirty="0" smtClean="0"/>
              <a:t>6.8</a:t>
            </a:r>
            <a:r>
              <a:rPr lang="en" sz="1000" i="1" dirty="0" smtClean="0"/>
              <a:t>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</a:t>
            </a:r>
            <a:r>
              <a:rPr lang="en" sz="1000" i="1" dirty="0" smtClean="0"/>
              <a:t>Aerolineas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Pais</a:t>
            </a:r>
            <a:r>
              <a:rPr lang="en" sz="1000" b="1" i="1" dirty="0" smtClean="0"/>
              <a:t>:</a:t>
            </a:r>
            <a:r>
              <a:rPr lang="en" sz="1000" i="1" dirty="0" smtClean="0"/>
              <a:t> Chile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45" name="Shape 69"/>
          <p:cNvSpPr txBox="1"/>
          <p:nvPr/>
        </p:nvSpPr>
        <p:spPr>
          <a:xfrm>
            <a:off x="5316217" y="4638304"/>
            <a:ext cx="16182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Interes</a:t>
            </a:r>
            <a:r>
              <a:rPr lang="en" sz="1000" b="1" i="1" dirty="0" smtClean="0"/>
              <a:t>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</a:t>
            </a:r>
            <a:r>
              <a:rPr lang="en" sz="1000" i="1" dirty="0" smtClean="0"/>
              <a:t>6.9</a:t>
            </a:r>
            <a:r>
              <a:rPr lang="en" sz="1000" i="1" dirty="0" smtClean="0"/>
              <a:t>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</a:t>
            </a:r>
            <a:r>
              <a:rPr lang="en" sz="1000" i="1" dirty="0" smtClean="0"/>
              <a:t>Banca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Pais</a:t>
            </a:r>
            <a:r>
              <a:rPr lang="en" sz="1000" b="1" i="1" dirty="0" smtClean="0"/>
              <a:t>:</a:t>
            </a:r>
            <a:r>
              <a:rPr lang="en" sz="1000" i="1" dirty="0" smtClean="0"/>
              <a:t> Alemania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46" name="Shape 70"/>
          <p:cNvSpPr txBox="1"/>
          <p:nvPr/>
        </p:nvSpPr>
        <p:spPr>
          <a:xfrm>
            <a:off x="3752718" y="4638304"/>
            <a:ext cx="16530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Interes</a:t>
            </a:r>
            <a:r>
              <a:rPr lang="en" sz="1000" b="1" i="1" dirty="0" smtClean="0"/>
              <a:t>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</a:t>
            </a:r>
            <a:r>
              <a:rPr lang="en" sz="1000" i="1" dirty="0" smtClean="0"/>
              <a:t>7.5%</a:t>
            </a:r>
            <a:r>
              <a:rPr lang="en" sz="1000" i="1" dirty="0" smtClean="0"/>
              <a:t>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</a:t>
            </a:r>
            <a:r>
              <a:rPr lang="en" sz="1000" i="1" dirty="0" smtClean="0"/>
              <a:t>Petroleo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Pais</a:t>
            </a:r>
            <a:r>
              <a:rPr lang="en" sz="1000" b="1" i="1" dirty="0" smtClean="0"/>
              <a:t>:</a:t>
            </a:r>
            <a:r>
              <a:rPr lang="en" sz="1000" i="1" dirty="0" smtClean="0"/>
              <a:t> Brasil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47" name="Shape 71"/>
          <p:cNvSpPr txBox="1"/>
          <p:nvPr/>
        </p:nvSpPr>
        <p:spPr>
          <a:xfrm>
            <a:off x="2216318" y="4638304"/>
            <a:ext cx="14667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Interes</a:t>
            </a:r>
            <a:r>
              <a:rPr lang="en" sz="1000" b="1" i="1" dirty="0" smtClean="0"/>
              <a:t>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</a:t>
            </a:r>
            <a:r>
              <a:rPr lang="en" sz="1000" i="1" dirty="0" smtClean="0"/>
              <a:t>5.1</a:t>
            </a:r>
            <a:r>
              <a:rPr lang="en" sz="1000" i="1" dirty="0" smtClean="0"/>
              <a:t>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/>
              <a:t>Sector:</a:t>
            </a:r>
            <a:r>
              <a:rPr lang="en" sz="1000" i="1" dirty="0"/>
              <a:t> </a:t>
            </a:r>
            <a:r>
              <a:rPr lang="en" sz="1000" i="1" dirty="0" smtClean="0"/>
              <a:t>Banca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Pais</a:t>
            </a:r>
            <a:r>
              <a:rPr lang="en" sz="1000" b="1" i="1" dirty="0" smtClean="0"/>
              <a:t>:</a:t>
            </a:r>
            <a:r>
              <a:rPr lang="en" sz="1000" i="1" dirty="0" smtClean="0"/>
              <a:t> Brasil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04564" y="4276021"/>
            <a:ext cx="424100" cy="42980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28342" y="4318552"/>
            <a:ext cx="1332362" cy="342093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 rotWithShape="1">
          <a:blip r:embed="rId10"/>
          <a:srcRect t="37230" b="40535"/>
          <a:stretch/>
        </p:blipFill>
        <p:spPr>
          <a:xfrm>
            <a:off x="5446909" y="4334606"/>
            <a:ext cx="1280195" cy="284648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44917" y="4301621"/>
            <a:ext cx="1288300" cy="405815"/>
          </a:xfrm>
          <a:prstGeom prst="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 rotWithShape="1">
          <a:blip r:embed="rId12"/>
          <a:srcRect t="34492" b="22993"/>
          <a:stretch/>
        </p:blipFill>
        <p:spPr>
          <a:xfrm>
            <a:off x="8590908" y="4334606"/>
            <a:ext cx="1212022" cy="385970"/>
          </a:xfrm>
          <a:prstGeom prst="rect">
            <a:avLst/>
          </a:prstGeom>
        </p:spPr>
      </p:pic>
      <p:sp>
        <p:nvSpPr>
          <p:cNvPr id="52" name="Shape 74"/>
          <p:cNvSpPr txBox="1"/>
          <p:nvPr/>
        </p:nvSpPr>
        <p:spPr>
          <a:xfrm>
            <a:off x="2058473" y="5312815"/>
            <a:ext cx="8139448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sz="1000" i="1" dirty="0" smtClean="0"/>
              <a:t>*</a:t>
            </a:r>
            <a:r>
              <a:rPr lang="es-AR" sz="1000" i="1" dirty="0" err="1" smtClean="0"/>
              <a:t>Interes</a:t>
            </a:r>
            <a:r>
              <a:rPr lang="es-AR" sz="1000" i="1" dirty="0" smtClean="0"/>
              <a:t> </a:t>
            </a:r>
            <a:r>
              <a:rPr lang="es-AR" sz="1000" i="1" dirty="0" smtClean="0"/>
              <a:t>Anual en USD al 1/3/2018. </a:t>
            </a:r>
            <a:r>
              <a:rPr lang="es-AR" sz="1000" i="1" dirty="0" err="1" smtClean="0"/>
              <a:t>Informacion</a:t>
            </a:r>
            <a:r>
              <a:rPr lang="es-AR" sz="1000" i="1" dirty="0" smtClean="0"/>
              <a:t> con finalidad meramente indicativa. </a:t>
            </a:r>
            <a:r>
              <a:rPr lang="es-AR" sz="1000" i="1" dirty="0" smtClean="0"/>
              <a:t>El rendimiento pasado no es </a:t>
            </a:r>
            <a:r>
              <a:rPr lang="es-AR" sz="1000" i="1" dirty="0" err="1" smtClean="0"/>
              <a:t>garantia</a:t>
            </a:r>
            <a:r>
              <a:rPr lang="es-AR" sz="1000" i="1" dirty="0" smtClean="0"/>
              <a:t> de resultados futuros. </a:t>
            </a:r>
            <a:r>
              <a:rPr lang="en" sz="1000" i="1" dirty="0" smtClean="0"/>
              <a:t> </a:t>
            </a:r>
            <a:endParaRPr sz="1000" i="1" dirty="0"/>
          </a:p>
        </p:txBody>
      </p:sp>
      <p:sp>
        <p:nvSpPr>
          <p:cNvPr id="71" name="Shape 54"/>
          <p:cNvSpPr/>
          <p:nvPr/>
        </p:nvSpPr>
        <p:spPr>
          <a:xfrm>
            <a:off x="5410371" y="5666530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Shape 55"/>
          <p:cNvSpPr/>
          <p:nvPr/>
        </p:nvSpPr>
        <p:spPr>
          <a:xfrm>
            <a:off x="3855415" y="5666530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Shape 58"/>
          <p:cNvSpPr/>
          <p:nvPr/>
        </p:nvSpPr>
        <p:spPr>
          <a:xfrm>
            <a:off x="6965327" y="5666530"/>
            <a:ext cx="1466700" cy="1114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Shape 66"/>
          <p:cNvSpPr txBox="1"/>
          <p:nvPr/>
        </p:nvSpPr>
        <p:spPr>
          <a:xfrm>
            <a:off x="7068586" y="6256294"/>
            <a:ext cx="1466700" cy="385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Interes</a:t>
            </a:r>
            <a:r>
              <a:rPr lang="en" sz="1000" b="1" i="1" dirty="0" smtClean="0"/>
              <a:t>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+32%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75" name="Shape 67"/>
          <p:cNvSpPr txBox="1"/>
          <p:nvPr/>
        </p:nvSpPr>
        <p:spPr>
          <a:xfrm>
            <a:off x="5410377" y="6091467"/>
            <a:ext cx="15036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Retorno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+29%</a:t>
            </a:r>
            <a:endParaRPr sz="1000" i="1" dirty="0"/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76" name="Shape 69"/>
          <p:cNvSpPr txBox="1"/>
          <p:nvPr/>
        </p:nvSpPr>
        <p:spPr>
          <a:xfrm>
            <a:off x="3833001" y="6091467"/>
            <a:ext cx="16182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i="1" dirty="0" smtClean="0"/>
              <a:t>Retorno </a:t>
            </a:r>
            <a:r>
              <a:rPr lang="en" sz="1000" b="1" i="1" dirty="0"/>
              <a:t>Anual</a:t>
            </a:r>
            <a:r>
              <a:rPr lang="en" sz="1000" b="1" i="1" dirty="0" smtClean="0"/>
              <a:t>:</a:t>
            </a:r>
            <a:r>
              <a:rPr lang="en" sz="1000" i="1" dirty="0" smtClean="0"/>
              <a:t>+36%</a:t>
            </a: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/>
          </a:p>
        </p:txBody>
      </p:sp>
      <p:sp>
        <p:nvSpPr>
          <p:cNvPr id="80" name="CuadroTexto 79"/>
          <p:cNvSpPr txBox="1"/>
          <p:nvPr/>
        </p:nvSpPr>
        <p:spPr>
          <a:xfrm>
            <a:off x="3850141" y="5724033"/>
            <a:ext cx="1570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err="1" smtClean="0"/>
              <a:t>Biotecnologia</a:t>
            </a:r>
            <a:endParaRPr lang="en-US" b="1" dirty="0"/>
          </a:p>
        </p:txBody>
      </p:sp>
      <p:sp>
        <p:nvSpPr>
          <p:cNvPr id="82" name="CuadroTexto 81"/>
          <p:cNvSpPr txBox="1"/>
          <p:nvPr/>
        </p:nvSpPr>
        <p:spPr>
          <a:xfrm>
            <a:off x="5481626" y="5752804"/>
            <a:ext cx="1570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err="1" smtClean="0"/>
              <a:t>Tecnologia</a:t>
            </a:r>
            <a:endParaRPr lang="en-US" b="1" dirty="0"/>
          </a:p>
        </p:txBody>
      </p:sp>
      <p:sp>
        <p:nvSpPr>
          <p:cNvPr id="83" name="CuadroTexto 82"/>
          <p:cNvSpPr txBox="1"/>
          <p:nvPr/>
        </p:nvSpPr>
        <p:spPr>
          <a:xfrm>
            <a:off x="6964683" y="5747643"/>
            <a:ext cx="1570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84" name="CuadroTexto 83"/>
          <p:cNvSpPr txBox="1"/>
          <p:nvPr/>
        </p:nvSpPr>
        <p:spPr>
          <a:xfrm>
            <a:off x="7052295" y="5703405"/>
            <a:ext cx="1570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Exploración Aeroespacial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18819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l="63429" t="28780" r="13310" b="54318"/>
          <a:stretch/>
        </p:blipFill>
        <p:spPr>
          <a:xfrm>
            <a:off x="6854779" y="664799"/>
            <a:ext cx="3329190" cy="128920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249252" y="5380672"/>
            <a:ext cx="8950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err="1" smtClean="0"/>
              <a:t>Aca</a:t>
            </a:r>
            <a:r>
              <a:rPr lang="es-AR" dirty="0" smtClean="0"/>
              <a:t> pondría dos cosas que van a ser </a:t>
            </a:r>
            <a:r>
              <a:rPr lang="es-AR" dirty="0" smtClean="0">
                <a:solidFill>
                  <a:srgbClr val="FF0000"/>
                </a:solidFill>
              </a:rPr>
              <a:t>“próximamente”</a:t>
            </a:r>
            <a:r>
              <a:rPr lang="es-AR" dirty="0" smtClean="0"/>
              <a:t>:</a:t>
            </a:r>
          </a:p>
          <a:p>
            <a:pPr marL="342900" indent="-342900">
              <a:buAutoNum type="arabicParenR"/>
            </a:pPr>
            <a:r>
              <a:rPr lang="es-AR" dirty="0" smtClean="0">
                <a:solidFill>
                  <a:srgbClr val="FF0000"/>
                </a:solidFill>
              </a:rPr>
              <a:t>“</a:t>
            </a:r>
            <a:r>
              <a:rPr lang="es-AR" dirty="0" err="1" smtClean="0">
                <a:solidFill>
                  <a:srgbClr val="FF0000"/>
                </a:solidFill>
              </a:rPr>
              <a:t>Cripto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Funds</a:t>
            </a:r>
            <a:r>
              <a:rPr lang="es-AR" dirty="0" smtClean="0">
                <a:solidFill>
                  <a:srgbClr val="FF0000"/>
                </a:solidFill>
              </a:rPr>
              <a:t>” </a:t>
            </a:r>
            <a:r>
              <a:rPr lang="es-AR" dirty="0" smtClean="0"/>
              <a:t>(</a:t>
            </a:r>
            <a:r>
              <a:rPr lang="es-AR" dirty="0" err="1" smtClean="0"/>
              <a:t>aca</a:t>
            </a:r>
            <a:r>
              <a:rPr lang="es-AR" dirty="0" smtClean="0"/>
              <a:t> es posible que pasen mas rápido los títulos de las </a:t>
            </a:r>
            <a:r>
              <a:rPr lang="es-AR" dirty="0" err="1" smtClean="0"/>
              <a:t>criptomonedas</a:t>
            </a:r>
            <a:r>
              <a:rPr lang="es-AR" dirty="0" smtClean="0"/>
              <a:t>?)</a:t>
            </a:r>
          </a:p>
          <a:p>
            <a:pPr marL="342900" indent="-342900">
              <a:buAutoNum type="arabicParenR"/>
            </a:pPr>
            <a:r>
              <a:rPr lang="es-AR" dirty="0" smtClean="0">
                <a:solidFill>
                  <a:srgbClr val="FF0000"/>
                </a:solidFill>
              </a:rPr>
              <a:t>Tarjeta de Debito Internacional</a:t>
            </a:r>
            <a:r>
              <a:rPr lang="es-AR" dirty="0" smtClean="0"/>
              <a:t/>
            </a:r>
            <a:br>
              <a:rPr lang="es-AR" dirty="0" smtClean="0"/>
            </a:br>
            <a:endParaRPr lang="es-AR" dirty="0" smtClean="0">
              <a:solidFill>
                <a:srgbClr val="FF0000"/>
              </a:solidFill>
            </a:endParaRPr>
          </a:p>
          <a:p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63429" t="28780" r="13310" b="24416"/>
          <a:stretch/>
        </p:blipFill>
        <p:spPr>
          <a:xfrm>
            <a:off x="1249252" y="759852"/>
            <a:ext cx="3026536" cy="324547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529588" y="1135508"/>
            <a:ext cx="39795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TARJETA </a:t>
            </a:r>
            <a:r>
              <a:rPr lang="es-AR" b="1" dirty="0" smtClean="0"/>
              <a:t>DE DEBITO </a:t>
            </a:r>
            <a:r>
              <a:rPr lang="es-AR" b="1" dirty="0" smtClean="0"/>
              <a:t>INTERNACIONAL</a:t>
            </a:r>
            <a:endParaRPr lang="es-AR" b="1" dirty="0" smtClean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409" r="6236" b="26894"/>
          <a:stretch/>
        </p:blipFill>
        <p:spPr>
          <a:xfrm>
            <a:off x="7443989" y="1788345"/>
            <a:ext cx="2318197" cy="147001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7363"/>
          <a:stretch/>
        </p:blipFill>
        <p:spPr>
          <a:xfrm>
            <a:off x="8542970" y="1918951"/>
            <a:ext cx="1039224" cy="47569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168980" y="3393000"/>
            <a:ext cx="5357611" cy="1047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n" dirty="0" smtClean="0">
                <a:solidFill>
                  <a:srgbClr val="FF0000"/>
                </a:solidFill>
              </a:rPr>
              <a:t>Con tu de </a:t>
            </a:r>
            <a:r>
              <a:rPr lang="en" dirty="0" smtClean="0">
                <a:solidFill>
                  <a:srgbClr val="FF0000"/>
                </a:solidFill>
              </a:rPr>
              <a:t>tarjeta </a:t>
            </a:r>
            <a:r>
              <a:rPr lang="en" dirty="0" smtClean="0">
                <a:solidFill>
                  <a:srgbClr val="FF0000"/>
                </a:solidFill>
              </a:rPr>
              <a:t>de debito internacional </a:t>
            </a:r>
            <a:r>
              <a:rPr lang="en" dirty="0" smtClean="0">
                <a:solidFill>
                  <a:srgbClr val="FF0000"/>
                </a:solidFill>
              </a:rPr>
              <a:t>vas </a:t>
            </a:r>
            <a:r>
              <a:rPr lang="en" dirty="0" smtClean="0">
                <a:solidFill>
                  <a:srgbClr val="FF0000"/>
                </a:solidFill>
              </a:rPr>
              <a:t>a poder retirar dinero de tu cuenta desde cualquier cajero automatico del mundo</a:t>
            </a:r>
            <a:r>
              <a:rPr lang="en" dirty="0" smtClean="0">
                <a:solidFill>
                  <a:srgbClr val="FF0000"/>
                </a:solidFill>
              </a:rPr>
              <a:t>!</a:t>
            </a:r>
            <a:endParaRPr lang="en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48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83334" y="2300341"/>
            <a:ext cx="116425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*Pondría un nuevo  modulo con banner arriba que diga: TU DINERO ESTA CUSTODIADO POR UNO DE LOS BROKERS MAS GRANDES DE EEUU</a:t>
            </a:r>
          </a:p>
          <a:p>
            <a:r>
              <a:rPr lang="es-AR" dirty="0" smtClean="0"/>
              <a:t>Y abajo sobre la pagina blanca pondría el siguiente texto:</a:t>
            </a:r>
          </a:p>
          <a:p>
            <a:pPr algn="ctr"/>
            <a:endParaRPr lang="es-AR" dirty="0">
              <a:solidFill>
                <a:srgbClr val="FF0000"/>
              </a:solidFill>
            </a:endParaRPr>
          </a:p>
          <a:p>
            <a:pPr algn="ctr"/>
            <a:r>
              <a:rPr lang="es-AR" dirty="0" smtClean="0">
                <a:solidFill>
                  <a:srgbClr val="FF0000"/>
                </a:solidFill>
              </a:rPr>
              <a:t>Operamos en el mercado bursátil norteamericano a través de </a:t>
            </a:r>
            <a:r>
              <a:rPr lang="es-AR" dirty="0" err="1" smtClean="0">
                <a:solidFill>
                  <a:srgbClr val="FF0000"/>
                </a:solidFill>
              </a:rPr>
              <a:t>Interactive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Brokers</a:t>
            </a:r>
            <a:r>
              <a:rPr lang="es-AR" dirty="0" smtClean="0">
                <a:solidFill>
                  <a:srgbClr val="FF0000"/>
                </a:solidFill>
              </a:rPr>
              <a:t>, uno de los </a:t>
            </a:r>
            <a:r>
              <a:rPr lang="es-AR" dirty="0" err="1" smtClean="0">
                <a:solidFill>
                  <a:srgbClr val="FF0000"/>
                </a:solidFill>
              </a:rPr>
              <a:t>brokers</a:t>
            </a:r>
            <a:r>
              <a:rPr lang="es-AR" dirty="0" smtClean="0">
                <a:solidFill>
                  <a:srgbClr val="FF0000"/>
                </a:solidFill>
              </a:rPr>
              <a:t> mas reconocidos a nivel internacional. Cada cliente de </a:t>
            </a:r>
            <a:r>
              <a:rPr lang="es-AR" dirty="0" err="1" smtClean="0">
                <a:solidFill>
                  <a:srgbClr val="FF0000"/>
                </a:solidFill>
              </a:rPr>
              <a:t>Baltico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Investments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Ltd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matiene</a:t>
            </a:r>
            <a:r>
              <a:rPr lang="es-AR" dirty="0" smtClean="0">
                <a:solidFill>
                  <a:srgbClr val="FF0000"/>
                </a:solidFill>
              </a:rPr>
              <a:t> una cuenta de inversión a su nombre en </a:t>
            </a:r>
            <a:r>
              <a:rPr lang="es-AR" dirty="0" err="1" smtClean="0">
                <a:solidFill>
                  <a:srgbClr val="FF0000"/>
                </a:solidFill>
              </a:rPr>
              <a:t>Interactive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Borkers</a:t>
            </a:r>
            <a:r>
              <a:rPr lang="es-AR" dirty="0" smtClean="0">
                <a:solidFill>
                  <a:srgbClr val="FF0000"/>
                </a:solidFill>
              </a:rPr>
              <a:t>, con total control sobre ella y acceso online las 24hs. </a:t>
            </a:r>
            <a:r>
              <a:rPr lang="es-AR" dirty="0" err="1" smtClean="0">
                <a:solidFill>
                  <a:srgbClr val="FF0000"/>
                </a:solidFill>
              </a:rPr>
              <a:t>Baltico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Investments</a:t>
            </a:r>
            <a:r>
              <a:rPr lang="es-AR" dirty="0" smtClean="0">
                <a:solidFill>
                  <a:srgbClr val="FF0000"/>
                </a:solidFill>
              </a:rPr>
              <a:t> </a:t>
            </a:r>
            <a:r>
              <a:rPr lang="es-AR" dirty="0" err="1" smtClean="0">
                <a:solidFill>
                  <a:srgbClr val="FF0000"/>
                </a:solidFill>
              </a:rPr>
              <a:t>Ltd</a:t>
            </a:r>
            <a:r>
              <a:rPr lang="es-AR" dirty="0" smtClean="0">
                <a:solidFill>
                  <a:srgbClr val="FF0000"/>
                </a:solidFill>
              </a:rPr>
              <a:t> solo administra los fondos invirtiéndolos acorde al perfil de riesgo del cliente.</a:t>
            </a:r>
          </a:p>
          <a:p>
            <a:endParaRPr lang="es-AR" dirty="0" smtClean="0"/>
          </a:p>
          <a:p>
            <a:r>
              <a:rPr lang="es-AR" dirty="0" smtClean="0"/>
              <a:t>*</a:t>
            </a:r>
            <a:r>
              <a:rPr lang="es-AR" dirty="0" err="1" smtClean="0"/>
              <a:t>Pondria</a:t>
            </a:r>
            <a:r>
              <a:rPr lang="es-AR" dirty="0" smtClean="0"/>
              <a:t> el logo de </a:t>
            </a:r>
            <a:r>
              <a:rPr lang="es-AR" dirty="0" err="1" smtClean="0"/>
              <a:t>interactive</a:t>
            </a:r>
            <a:r>
              <a:rPr lang="es-AR" dirty="0" smtClean="0"/>
              <a:t> </a:t>
            </a:r>
            <a:r>
              <a:rPr lang="es-AR" dirty="0" err="1" smtClean="0"/>
              <a:t>brokers</a:t>
            </a:r>
            <a:r>
              <a:rPr lang="es-AR" dirty="0" smtClean="0"/>
              <a:t> y un </a:t>
            </a:r>
            <a:r>
              <a:rPr lang="es-AR" dirty="0" err="1" smtClean="0"/>
              <a:t>disclaimer</a:t>
            </a:r>
            <a:r>
              <a:rPr lang="es-AR" dirty="0" smtClean="0"/>
              <a:t> que diga “para mas información sobre </a:t>
            </a:r>
            <a:r>
              <a:rPr lang="es-AR" dirty="0" err="1" smtClean="0"/>
              <a:t>interactive</a:t>
            </a:r>
            <a:r>
              <a:rPr lang="es-AR" dirty="0" smtClean="0"/>
              <a:t> </a:t>
            </a:r>
            <a:r>
              <a:rPr lang="es-AR" dirty="0" err="1" smtClean="0"/>
              <a:t>brokers</a:t>
            </a:r>
            <a:r>
              <a:rPr lang="es-AR" dirty="0" smtClean="0"/>
              <a:t> ingresa a www.interactivebrokers.com”</a:t>
            </a:r>
          </a:p>
          <a:p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57445"/>
          <a:stretch/>
        </p:blipFill>
        <p:spPr>
          <a:xfrm>
            <a:off x="2918339" y="187317"/>
            <a:ext cx="6102038" cy="138390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503054" y="553792"/>
            <a:ext cx="4971245" cy="7984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3683358" y="695459"/>
            <a:ext cx="4456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TU DINERO ESTA CUSTODIADO POR UNO DE LOS BROKERS MAS GRANDES DE EEUU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240" y="5479724"/>
            <a:ext cx="2864074" cy="47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2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21384" r="2160" b="6511"/>
          <a:stretch/>
        </p:blipFill>
        <p:spPr>
          <a:xfrm>
            <a:off x="1004553" y="180303"/>
            <a:ext cx="9607639" cy="377351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331076" y="4572000"/>
            <a:ext cx="7006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*sacaría TU PERFIL DE INVERSOR y lo cambiaria por “TIPOS DE INVERSORES” en grande blanco.</a:t>
            </a:r>
          </a:p>
          <a:p>
            <a:endParaRPr lang="es-AR" dirty="0"/>
          </a:p>
          <a:p>
            <a:r>
              <a:rPr lang="es-AR" dirty="0" smtClean="0"/>
              <a:t>En vez de “comisión sobre AUM” es “comisión sobre ganancia”</a:t>
            </a:r>
          </a:p>
          <a:p>
            <a:r>
              <a:rPr lang="es-AR" dirty="0" smtClean="0"/>
              <a:t>Y a Elite ponerle “5 centavos….”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304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87132" y="746975"/>
            <a:ext cx="698034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1) Tengo </a:t>
            </a:r>
            <a:r>
              <a:rPr lang="es-AR" dirty="0" smtClean="0"/>
              <a:t>2 mails de contacto, deberíamos ponerlos en la web debajo de todo?</a:t>
            </a:r>
          </a:p>
          <a:p>
            <a:endParaRPr lang="es-AR" dirty="0"/>
          </a:p>
          <a:p>
            <a:r>
              <a:rPr lang="es-AR" dirty="0" smtClean="0"/>
              <a:t>Los mails son:</a:t>
            </a:r>
          </a:p>
          <a:p>
            <a:endParaRPr lang="es-AR" dirty="0"/>
          </a:p>
          <a:p>
            <a:r>
              <a:rPr lang="en-US" dirty="0" smtClean="0">
                <a:hlinkClick r:id="rId2"/>
              </a:rPr>
              <a:t>aperturacuenta@balticoinvestments.com</a:t>
            </a:r>
            <a:endParaRPr lang="en-US" dirty="0" smtClean="0"/>
          </a:p>
          <a:p>
            <a:endParaRPr lang="es-AR" dirty="0"/>
          </a:p>
          <a:p>
            <a:r>
              <a:rPr lang="en-US" dirty="0" smtClean="0">
                <a:hlinkClick r:id="rId3"/>
              </a:rPr>
              <a:t>info@balticoinvestments.com</a:t>
            </a:r>
            <a:endParaRPr lang="en-US" dirty="0" smtClean="0"/>
          </a:p>
          <a:p>
            <a:endParaRPr lang="es-AR" dirty="0"/>
          </a:p>
          <a:p>
            <a:endParaRPr lang="es-AR" dirty="0" smtClean="0"/>
          </a:p>
          <a:p>
            <a:r>
              <a:rPr lang="es-AR" dirty="0" smtClean="0"/>
              <a:t>2) Por otro lado debajo de todo debería ir un </a:t>
            </a:r>
            <a:r>
              <a:rPr lang="es-AR" dirty="0" err="1" smtClean="0"/>
              <a:t>disclaimer</a:t>
            </a:r>
            <a:r>
              <a:rPr lang="es-AR" dirty="0" smtClean="0"/>
              <a:t> que diga:</a:t>
            </a:r>
          </a:p>
          <a:p>
            <a:endParaRPr lang="es-AR" dirty="0" smtClean="0"/>
          </a:p>
          <a:p>
            <a:r>
              <a:rPr lang="es-AR" dirty="0"/>
              <a:t>T</a:t>
            </a:r>
            <a:r>
              <a:rPr lang="es-AR" dirty="0" smtClean="0"/>
              <a:t>odas </a:t>
            </a:r>
            <a:r>
              <a:rPr lang="es-AR" dirty="0"/>
              <a:t>las figuras de </a:t>
            </a:r>
            <a:r>
              <a:rPr lang="es-AR" dirty="0" smtClean="0"/>
              <a:t>retorno e intereses </a:t>
            </a:r>
            <a:r>
              <a:rPr lang="es-AR" dirty="0"/>
              <a:t>mostradas son únicamente para </a:t>
            </a:r>
            <a:r>
              <a:rPr lang="es-AR" dirty="0" err="1"/>
              <a:t>própositos</a:t>
            </a:r>
            <a:r>
              <a:rPr lang="es-AR" dirty="0"/>
              <a:t> ilustrativos. El retorno pasado no es garantía de resultados futuros. Todas las inversiones involucran riesgo y podrían resultar en pérdida. </a:t>
            </a:r>
            <a:endParaRPr lang="es-AR" dirty="0" smtClean="0"/>
          </a:p>
          <a:p>
            <a:endParaRPr lang="es-AR" dirty="0"/>
          </a:p>
          <a:p>
            <a:r>
              <a:rPr lang="es-AR" dirty="0"/>
              <a:t>La información presentada en este </a:t>
            </a:r>
            <a:r>
              <a:rPr lang="es-AR" dirty="0" smtClean="0"/>
              <a:t>sitio es meramente ilustrativa y no debe interpretarse como asesoramiento </a:t>
            </a:r>
            <a:r>
              <a:rPr lang="es-AR" dirty="0"/>
              <a:t>de inversión </a:t>
            </a:r>
            <a:r>
              <a:rPr lang="es-AR" dirty="0" smtClean="0"/>
              <a:t>ni oferta de compra o venta de cualquier </a:t>
            </a:r>
            <a:r>
              <a:rPr lang="es-AR" dirty="0"/>
              <a:t>instrumento financiero, o cualquier servicio específico o estrategia de inversión.</a:t>
            </a:r>
            <a:endParaRPr lang="es-AR" dirty="0" smtClean="0"/>
          </a:p>
          <a:p>
            <a:endParaRPr lang="es-A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725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928</Words>
  <Application>Microsoft Office PowerPoint</Application>
  <PresentationFormat>Panorámica</PresentationFormat>
  <Paragraphs>130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26</cp:revision>
  <dcterms:created xsi:type="dcterms:W3CDTF">2018-03-22T14:52:18Z</dcterms:created>
  <dcterms:modified xsi:type="dcterms:W3CDTF">2018-03-25T23:35:53Z</dcterms:modified>
</cp:coreProperties>
</file>